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22" r:id="rId2"/>
    <p:sldId id="262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259" r:id="rId11"/>
    <p:sldId id="261" r:id="rId12"/>
    <p:sldId id="423" r:id="rId13"/>
    <p:sldId id="264" r:id="rId14"/>
    <p:sldId id="257" r:id="rId15"/>
    <p:sldId id="258" r:id="rId16"/>
    <p:sldId id="418" r:id="rId17"/>
    <p:sldId id="424" r:id="rId18"/>
    <p:sldId id="443" r:id="rId19"/>
    <p:sldId id="454" r:id="rId20"/>
    <p:sldId id="455" r:id="rId21"/>
    <p:sldId id="456" r:id="rId22"/>
    <p:sldId id="457" r:id="rId23"/>
    <p:sldId id="458" r:id="rId24"/>
    <p:sldId id="459" r:id="rId25"/>
    <p:sldId id="460" r:id="rId26"/>
    <p:sldId id="461" r:id="rId27"/>
    <p:sldId id="462" r:id="rId28"/>
    <p:sldId id="425" r:id="rId29"/>
    <p:sldId id="441" r:id="rId30"/>
    <p:sldId id="429" r:id="rId31"/>
    <p:sldId id="432" r:id="rId32"/>
    <p:sldId id="433" r:id="rId33"/>
    <p:sldId id="431" r:id="rId34"/>
    <p:sldId id="430" r:id="rId35"/>
    <p:sldId id="436" r:id="rId36"/>
    <p:sldId id="437" r:id="rId37"/>
    <p:sldId id="435" r:id="rId38"/>
    <p:sldId id="442" r:id="rId39"/>
    <p:sldId id="426" r:id="rId40"/>
    <p:sldId id="427" r:id="rId41"/>
    <p:sldId id="428" r:id="rId42"/>
    <p:sldId id="464" r:id="rId43"/>
    <p:sldId id="445" r:id="rId44"/>
    <p:sldId id="438" r:id="rId45"/>
    <p:sldId id="439" r:id="rId46"/>
    <p:sldId id="463" r:id="rId47"/>
    <p:sldId id="419" r:id="rId48"/>
    <p:sldId id="420" r:id="rId49"/>
    <p:sldId id="42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15"/>
    <p:restoredTop sz="96327"/>
  </p:normalViewPr>
  <p:slideViewPr>
    <p:cSldViewPr snapToGrid="0">
      <p:cViewPr varScale="1">
        <p:scale>
          <a:sx n="153" d="100"/>
          <a:sy n="153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3E91-16AE-EAE8-3908-30E9A1EB3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0F557-E440-2980-B67A-192375638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BDC9B-9A67-119C-69C1-10A975A1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B6AB-8008-B7E2-ECA7-CCA19537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D92E-9244-55A3-6ACC-D097924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1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838-9A6F-360D-52FD-F44F746F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D147-88AC-8DC7-34A9-07D71552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6DC7-2766-BD6B-22DC-C498AF1D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F63E-C050-7C2A-AF7B-D43D224F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ADD2-15EA-4BAB-2EB1-5AA71BBB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68D82-607F-5780-962E-FAF25A130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FA534-B9AE-B690-2228-371D32897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D61CE-1518-139F-5297-1BD7FE7F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8F89-1EF8-40AA-4DFC-AF97E797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2675-F432-908E-6079-E7517C4A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008A-D1E2-869D-F7F0-3B86CEE9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BF6B-7616-5C3A-88EE-F67B2ABB1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8512-198A-58D8-1B23-DF47628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71C95-52E2-7FF0-299C-627A045F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BF5BF-345A-E9FC-19C8-64C69BEA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908B-F544-1006-5DAB-B4ACA0F5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E870-9F05-4BEA-0DF9-CA48B2536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EA37C-5389-9CB3-C199-0D6E66F1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2BD6C-F8B9-31A0-9742-37303B20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2407-5574-A992-6B4C-14B560C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8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F6DB-C6DB-6223-7E09-E682E5FE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6122-6CEF-C400-D8DF-52C1BA289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E5193-11C5-2643-5A8E-AF4DFB5E5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6C290-93BC-B217-7EBC-738DC7A5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8A7A7-5034-DC48-6489-EAD53791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70A8-1D05-93B9-2010-7F8DE1E5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0F22-02DB-5246-F503-558C735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BFC87-1C34-077F-8BF7-873D9802E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4AA9B-8D48-DECA-A6C6-2B0B70842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53FD8-13B1-D4B9-EF0A-5C167508B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2A008-37D1-B9DF-DB72-3E35CA66F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6E00D-F6B1-7AC0-29D1-C33E4688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48522-D816-7595-3FEA-3284E612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B4A0C-4608-2B88-0651-81596389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5B6D-4461-259F-CCAD-66C13F90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6D372-9F5A-E9A8-1294-6B1AF52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A3741-BDEC-BAFC-5949-4DE8554A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CE4C7-242E-5CDE-6BF4-93E5E0BD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CBE6F-D9F6-75F7-EF57-A3262449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82C69-FCC8-63D8-486A-658C6A8D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2465-F97D-0742-5B20-2E2F7832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4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12C6-0D0C-4736-A5B7-2E668E32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0EE1-1EAB-E4CD-5EAD-ED714FF1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D3B61-EA8E-33B8-9714-D732D6A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2F49-816F-B8E2-A132-DDA219E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AF79-78F6-9D4A-A5FF-9620595E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3951C-D573-2B5D-098C-BC835C05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5CED-E10D-AFA2-7080-C295EC7A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2891-9670-C1FE-B4D6-3DD2240BF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3047-783D-ED67-C8AA-37F1ED398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C149-963A-49DB-87CF-E3898F5A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08091-20B6-BD57-103F-DEA7DC0A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B385F-DD81-9196-35FF-DEA79F00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382DA-5446-E34D-65CB-025F1685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AB5D-D0C1-9555-B11F-F0E4103A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BE4C-2A3E-D279-4DDB-46CE572F8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F8CE-18D1-1A49-B8AA-8CA4B3495EB7}" type="datetimeFigureOut">
              <a:rPr lang="en-US" smtClean="0"/>
              <a:t>5/30/23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042D-A603-816E-DE0E-44527A4BF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795F2-838F-B713-90B8-825812174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Aciurina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675E-85B4-1C4D-C989-F9AB55E2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36472-743C-20ED-8B1D-6252E7B4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" y="2083151"/>
            <a:ext cx="5948414" cy="420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540EB-A58A-AB4B-4796-87E21FC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50" y="2056682"/>
            <a:ext cx="5948414" cy="42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92E8-313A-F24E-4613-0192056B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58" y="0"/>
            <a:ext cx="1511043" cy="903564"/>
          </a:xfrm>
        </p:spPr>
        <p:txBody>
          <a:bodyPr>
            <a:normAutofit/>
          </a:bodyPr>
          <a:lstStyle/>
          <a:p>
            <a:r>
              <a:rPr lang="en-US" sz="4000" dirty="0"/>
              <a:t>DAPC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5821AC7-D0C3-5869-FB73-7368479DD8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192" y="849793"/>
          <a:ext cx="2872439" cy="177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270">
                  <a:extLst>
                    <a:ext uri="{9D8B030D-6E8A-4147-A177-3AD203B41FA5}">
                      <a16:colId xmlns:a16="http://schemas.microsoft.com/office/drawing/2014/main" val="3740686021"/>
                    </a:ext>
                  </a:extLst>
                </a:gridCol>
                <a:gridCol w="2688169">
                  <a:extLst>
                    <a:ext uri="{9D8B030D-6E8A-4147-A177-3AD203B41FA5}">
                      <a16:colId xmlns:a16="http://schemas.microsoft.com/office/drawing/2014/main" val="36972817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390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NM smooths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51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Opaca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42864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Utah (S &amp; G) + Reno (S &amp; SH)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92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Notata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23579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Marshmallow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8906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 &amp; 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6642815"/>
                  </a:ext>
                </a:extLst>
              </a:tr>
            </a:tbl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687796-5098-7E0D-91FC-B7777109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" y="2771393"/>
            <a:ext cx="5929941" cy="383963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2C3EE0-0C91-52A8-5BDF-8F3C763CB221}"/>
              </a:ext>
            </a:extLst>
          </p:cNvPr>
          <p:cNvGraphicFramePr>
            <a:graphicFrameLocks noGrp="1"/>
          </p:cNvGraphicFramePr>
          <p:nvPr/>
        </p:nvGraphicFramePr>
        <p:xfrm>
          <a:off x="7715371" y="394498"/>
          <a:ext cx="2554785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210">
                  <a:extLst>
                    <a:ext uri="{9D8B030D-6E8A-4147-A177-3AD203B41FA5}">
                      <a16:colId xmlns:a16="http://schemas.microsoft.com/office/drawing/2014/main" val="12891136"/>
                    </a:ext>
                  </a:extLst>
                </a:gridCol>
                <a:gridCol w="2311575">
                  <a:extLst>
                    <a:ext uri="{9D8B030D-6E8A-4147-A177-3AD203B41FA5}">
                      <a16:colId xmlns:a16="http://schemas.microsoft.com/office/drawing/2014/main" val="21418506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Marshmallow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985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Opaca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21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Notata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92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851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Utah (S &amp; G) + Reno (S &amp; SH)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1053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CO, UT, MT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422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+ CO smooths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752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Moab 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45205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43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 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568982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AC897E-8FEC-001D-88BC-D05B62EC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19" y="2771393"/>
            <a:ext cx="5929941" cy="3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FA88-A072-6CEE-63E7-96C7CCD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P7</a:t>
            </a: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52F1936-61F7-A082-FAD1-323AEFE1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11" y="0"/>
            <a:ext cx="10222029" cy="66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067F1BBC-13F1-EE16-7FD0-D174AAC0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5" y="0"/>
            <a:ext cx="1058362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6E6B95-C2BA-E0D0-8D22-999EDCB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P9</a:t>
            </a:r>
          </a:p>
        </p:txBody>
      </p:sp>
    </p:spTree>
    <p:extLst>
      <p:ext uri="{BB962C8B-B14F-4D97-AF65-F5344CB8AC3E}">
        <p14:creationId xmlns:p14="http://schemas.microsoft.com/office/powerpoint/2010/main" val="347497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A5D3-BDE1-3237-BFCC-8F0091A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6"/>
            <a:ext cx="3037116" cy="810722"/>
          </a:xfrm>
        </p:spPr>
        <p:txBody>
          <a:bodyPr>
            <a:normAutofit/>
          </a:bodyPr>
          <a:lstStyle/>
          <a:p>
            <a:r>
              <a:rPr lang="en-US" sz="4000" b="1" dirty="0"/>
              <a:t>Smooth</a:t>
            </a:r>
            <a:endParaRPr lang="en-US" sz="4000" dirty="0"/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A67BA720-E3E9-4AA9-C1EE-D24F0B9A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687" y="59053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52170</a:t>
            </a:r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FF732A74-88D3-617F-8B01-F4389894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83" y="2541237"/>
            <a:ext cx="6183568" cy="400386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F7AF336-A472-5AD4-8792-C93342EA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" y="2541237"/>
            <a:ext cx="6183568" cy="400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7684-AA25-5B4A-389A-48B282180E29}"/>
              </a:ext>
            </a:extLst>
          </p:cNvPr>
          <p:cNvSpPr txBox="1"/>
          <p:nvPr/>
        </p:nvSpPr>
        <p:spPr>
          <a:xfrm>
            <a:off x="838199" y="13880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 Smooth</a:t>
            </a:r>
            <a:br>
              <a:rPr lang="en-US" sz="2800" dirty="0"/>
            </a:br>
            <a:r>
              <a:rPr lang="en-US" sz="2800" dirty="0"/>
              <a:t>- Goober</a:t>
            </a:r>
          </a:p>
        </p:txBody>
      </p:sp>
    </p:spTree>
    <p:extLst>
      <p:ext uri="{BB962C8B-B14F-4D97-AF65-F5344CB8AC3E}">
        <p14:creationId xmlns:p14="http://schemas.microsoft.com/office/powerpoint/2010/main" val="3682788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7E6-EA70-E10E-6F03-470B613E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5"/>
            <a:ext cx="3098076" cy="880391"/>
          </a:xfrm>
        </p:spPr>
        <p:txBody>
          <a:bodyPr>
            <a:normAutofit/>
          </a:bodyPr>
          <a:lstStyle/>
          <a:p>
            <a:r>
              <a:rPr lang="en-US" sz="4000" b="1" dirty="0"/>
              <a:t>MFC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DAEAF5-E48E-E99B-E553-3D4E547B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259" y="721987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41628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9B16FE38-86AF-B817-DA35-0E174DD4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19" y="2658132"/>
            <a:ext cx="5822503" cy="3770070"/>
          </a:xfrm>
          <a:prstGeom prst="rect">
            <a:avLst/>
          </a:prstGeom>
        </p:spPr>
      </p:pic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2CD5EBD-1D6F-78B2-A7D7-4FFD4451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" y="2658132"/>
            <a:ext cx="5822503" cy="377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3CD81-7CB3-7D2D-872A-32FE3B9135FB}"/>
              </a:ext>
            </a:extLst>
          </p:cNvPr>
          <p:cNvSpPr txBox="1"/>
          <p:nvPr/>
        </p:nvSpPr>
        <p:spPr>
          <a:xfrm>
            <a:off x="826421" y="125833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2800" dirty="0"/>
              <a:t>Marshmallow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 err="1"/>
              <a:t>Finnial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/>
              <a:t>Cotton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44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E81E275-8F37-FD39-FB53-D6A831AFA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5"/>
          <a:stretch/>
        </p:blipFill>
        <p:spPr>
          <a:xfrm>
            <a:off x="2357377" y="92241"/>
            <a:ext cx="5788675" cy="6765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17A504-34D9-E45A-F15C-5449E695FD0E}"/>
              </a:ext>
            </a:extLst>
          </p:cNvPr>
          <p:cNvSpPr/>
          <p:nvPr/>
        </p:nvSpPr>
        <p:spPr>
          <a:xfrm>
            <a:off x="7245752" y="92241"/>
            <a:ext cx="69448" cy="247734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FA30D-FB31-FBCF-56AF-037B12A5A32B}"/>
              </a:ext>
            </a:extLst>
          </p:cNvPr>
          <p:cNvSpPr/>
          <p:nvPr/>
        </p:nvSpPr>
        <p:spPr>
          <a:xfrm>
            <a:off x="7245752" y="3429000"/>
            <a:ext cx="69448" cy="18278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11390-60C9-AD93-7644-FCDCAF8CEA80}"/>
              </a:ext>
            </a:extLst>
          </p:cNvPr>
          <p:cNvSpPr/>
          <p:nvPr/>
        </p:nvSpPr>
        <p:spPr>
          <a:xfrm>
            <a:off x="7570508" y="2569580"/>
            <a:ext cx="69448" cy="8594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AA2F8-9606-D5F9-A373-184E7A2643A0}"/>
              </a:ext>
            </a:extLst>
          </p:cNvPr>
          <p:cNvSpPr/>
          <p:nvPr/>
        </p:nvSpPr>
        <p:spPr>
          <a:xfrm>
            <a:off x="8146052" y="5497976"/>
            <a:ext cx="69448" cy="418798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A01B-66B6-0354-3260-582C11FB564C}"/>
              </a:ext>
            </a:extLst>
          </p:cNvPr>
          <p:cNvSpPr/>
          <p:nvPr/>
        </p:nvSpPr>
        <p:spPr>
          <a:xfrm>
            <a:off x="7431612" y="5256834"/>
            <a:ext cx="69448" cy="2411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67296-3B5E-CC8A-3343-334D0FAC990E}"/>
              </a:ext>
            </a:extLst>
          </p:cNvPr>
          <p:cNvSpPr/>
          <p:nvPr/>
        </p:nvSpPr>
        <p:spPr>
          <a:xfrm>
            <a:off x="7766612" y="5916774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6D704-1B1C-B8DE-7135-9C09D99E2927}"/>
              </a:ext>
            </a:extLst>
          </p:cNvPr>
          <p:cNvSpPr/>
          <p:nvPr/>
        </p:nvSpPr>
        <p:spPr>
          <a:xfrm>
            <a:off x="3544711" y="6495503"/>
            <a:ext cx="56943" cy="241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6423C-1266-AAF3-123C-C8CAA5B939D1}"/>
              </a:ext>
            </a:extLst>
          </p:cNvPr>
          <p:cNvSpPr txBox="1"/>
          <p:nvPr/>
        </p:nvSpPr>
        <p:spPr>
          <a:xfrm>
            <a:off x="7431612" y="840222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3242F-DD0B-9BCA-DC59-7F7CCFE3A1DB}"/>
              </a:ext>
            </a:extLst>
          </p:cNvPr>
          <p:cNvSpPr txBox="1"/>
          <p:nvPr/>
        </p:nvSpPr>
        <p:spPr>
          <a:xfrm>
            <a:off x="7823555" y="2726940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70570-6A8B-D759-C689-2C578500E917}"/>
              </a:ext>
            </a:extLst>
          </p:cNvPr>
          <p:cNvSpPr txBox="1"/>
          <p:nvPr/>
        </p:nvSpPr>
        <p:spPr>
          <a:xfrm>
            <a:off x="7676444" y="409033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30E56-9748-D397-5F8E-9E843457805D}"/>
              </a:ext>
            </a:extLst>
          </p:cNvPr>
          <p:cNvSpPr txBox="1"/>
          <p:nvPr/>
        </p:nvSpPr>
        <p:spPr>
          <a:xfrm>
            <a:off x="7570508" y="510483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05BBC-0322-DCDB-1F64-44BC2E0F2D55}"/>
              </a:ext>
            </a:extLst>
          </p:cNvPr>
          <p:cNvSpPr txBox="1"/>
          <p:nvPr/>
        </p:nvSpPr>
        <p:spPr>
          <a:xfrm>
            <a:off x="8346795" y="552270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CC1A4-AC3C-F730-88AA-FAFF32EDCDC3}"/>
              </a:ext>
            </a:extLst>
          </p:cNvPr>
          <p:cNvSpPr txBox="1"/>
          <p:nvPr/>
        </p:nvSpPr>
        <p:spPr>
          <a:xfrm>
            <a:off x="7856182" y="6047857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11204-CC22-A193-5E51-4C0FA4CD62A0}"/>
              </a:ext>
            </a:extLst>
          </p:cNvPr>
          <p:cNvSpPr txBox="1"/>
          <p:nvPr/>
        </p:nvSpPr>
        <p:spPr>
          <a:xfrm>
            <a:off x="3649334" y="6383361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3ECC-523E-3D25-60B0-FEAA73CED28D}"/>
              </a:ext>
            </a:extLst>
          </p:cNvPr>
          <p:cNvSpPr txBox="1"/>
          <p:nvPr/>
        </p:nvSpPr>
        <p:spPr>
          <a:xfrm>
            <a:off x="465123" y="1282391"/>
            <a:ext cx="313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IQTree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TVMe+ASC+R3 (AIC) and 1000 bootstrap 1000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2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Rabbitbrush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028-5534-0962-EE9A-CD328927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1356-2634-4411-8929-6090F104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Only one finished running: m7 M3 n3</a:t>
            </a:r>
          </a:p>
          <a:p>
            <a:r>
              <a:rPr lang="en-US" dirty="0"/>
              <a:t>Variant count: 534532</a:t>
            </a:r>
          </a:p>
        </p:txBody>
      </p:sp>
    </p:spTree>
    <p:extLst>
      <p:ext uri="{BB962C8B-B14F-4D97-AF65-F5344CB8AC3E}">
        <p14:creationId xmlns:p14="http://schemas.microsoft.com/office/powerpoint/2010/main" val="1168204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7ED47-A332-358F-F30D-54B35C9F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187356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5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BCBB-FC2E-C769-DBBB-450BC5E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-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E589-B143-D8DC-3EA9-B87CD986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96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Parameters chosen: m5 M3 n3 </a:t>
            </a:r>
          </a:p>
          <a:p>
            <a:r>
              <a:rPr lang="en-US" dirty="0"/>
              <a:t>Filtered using </a:t>
            </a:r>
            <a:r>
              <a:rPr lang="en-US" dirty="0" err="1"/>
              <a:t>SNPfiltR</a:t>
            </a:r>
            <a:endParaRPr lang="en-US" dirty="0"/>
          </a:p>
          <a:p>
            <a:pPr lvl="1"/>
            <a:r>
              <a:rPr lang="en-US" dirty="0"/>
              <a:t>hard filter to minimum depth of 5, and minimum genotype quality of 30</a:t>
            </a:r>
          </a:p>
          <a:p>
            <a:pPr lvl="1"/>
            <a:r>
              <a:rPr lang="en-US" dirty="0"/>
              <a:t>Filter by the max depth cutoff of 100</a:t>
            </a:r>
          </a:p>
          <a:p>
            <a:pPr lvl="1"/>
            <a:r>
              <a:rPr lang="en-US" dirty="0"/>
              <a:t>3 samples (opaca) above a 0.8 missing data not removed for now</a:t>
            </a:r>
          </a:p>
          <a:p>
            <a:pPr lvl="1"/>
            <a:r>
              <a:rPr lang="en-US" dirty="0"/>
              <a:t>Other </a:t>
            </a:r>
            <a:r>
              <a:rPr lang="en-US" dirty="0" err="1"/>
              <a:t>SNPfiltR</a:t>
            </a:r>
            <a:r>
              <a:rPr lang="en-US" dirty="0"/>
              <a:t> cutoffs done</a:t>
            </a:r>
          </a:p>
          <a:p>
            <a:r>
              <a:rPr lang="en-US" dirty="0"/>
              <a:t>Processed variant: from 26023 to 22057</a:t>
            </a:r>
          </a:p>
          <a:p>
            <a:r>
              <a:rPr lang="en-US" dirty="0"/>
              <a:t>96 final samples</a:t>
            </a:r>
          </a:p>
        </p:txBody>
      </p:sp>
    </p:spTree>
    <p:extLst>
      <p:ext uri="{BB962C8B-B14F-4D97-AF65-F5344CB8AC3E}">
        <p14:creationId xmlns:p14="http://schemas.microsoft.com/office/powerpoint/2010/main" val="394224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 The number of reads that have mapped to this position (coverage)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1CED-0403-3E32-BCCA-8AEC913E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04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AE0A3-DE34-401A-F768-29659C6B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5" y="1691913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9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4BC9D-1654-AFDF-8C8B-9C75A065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9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0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57460-0B3A-865A-3046-122D4BFF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3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327FDF-6069-18A8-52FF-DB27C510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0575"/>
            <a:ext cx="7772400" cy="44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3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405D-2A92-ECA2-433F-5BE30003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F1CA-52B6-E326-F975-5FB3FECD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3EEF6-512A-557C-2589-4F09CBF7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923614"/>
            <a:ext cx="11362266" cy="52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5DCE-ADA8-58DC-0182-33460B48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4B273-6ECE-7E39-328D-AA82C6F1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762" y="1791758"/>
            <a:ext cx="8154475" cy="4351338"/>
          </a:xfrm>
        </p:spPr>
      </p:pic>
    </p:spTree>
    <p:extLst>
      <p:ext uri="{BB962C8B-B14F-4D97-AF65-F5344CB8AC3E}">
        <p14:creationId xmlns:p14="http://schemas.microsoft.com/office/powerpoint/2010/main" val="3816609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3016-6BB0-23D9-6F1B-5F77A312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315F0-579B-C499-534F-4526BFD4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33" y="118031"/>
            <a:ext cx="9110133" cy="60033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D905E-3A5D-2E21-4EBA-87AA95FC47FB}"/>
              </a:ext>
            </a:extLst>
          </p:cNvPr>
          <p:cNvSpPr txBox="1"/>
          <p:nvPr/>
        </p:nvSpPr>
        <p:spPr>
          <a:xfrm>
            <a:off x="1041400" y="6468533"/>
            <a:ext cx="375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.50 cutoff missing data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1814406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AE3-95E1-6AFA-54E7-E03B9EE1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 using 3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616D-FACA-7153-1383-1861DF1C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Stacks using 6 different parameters – reduced sample set</a:t>
            </a:r>
          </a:p>
          <a:p>
            <a:pPr lvl="1"/>
            <a:r>
              <a:rPr lang="en-US" sz="3200" dirty="0"/>
              <a:t>Stacks using reference based using </a:t>
            </a:r>
            <a:r>
              <a:rPr lang="en-US" sz="3200" i="1" dirty="0">
                <a:solidFill>
                  <a:srgbClr val="000000"/>
                </a:solidFill>
                <a:effectLst/>
              </a:rPr>
              <a:t>Erigeron canadensis</a:t>
            </a:r>
            <a:endParaRPr lang="en-US" sz="3200" dirty="0"/>
          </a:p>
          <a:p>
            <a:pPr lvl="1"/>
            <a:r>
              <a:rPr lang="en-US" sz="3200" dirty="0" err="1"/>
              <a:t>Ipyrad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494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4BB-CC41-F579-6C73-E3ADFA3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using 6 different parameters – reduced sample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BE7C-A0EF-B099-4361-96499356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2800" dirty="0"/>
              <a:t>198 initial samples</a:t>
            </a:r>
          </a:p>
          <a:p>
            <a:pPr lvl="2"/>
            <a:r>
              <a:rPr lang="en-US" sz="2800" dirty="0"/>
              <a:t>Reduced dataset (~5 samples per phenotype) = 27 initial samples (S, F, C, M, N)</a:t>
            </a:r>
          </a:p>
          <a:p>
            <a:pPr lvl="2"/>
            <a:r>
              <a:rPr lang="en-US" sz="2800" dirty="0" err="1"/>
              <a:t>SNPfilrtR</a:t>
            </a:r>
            <a:r>
              <a:rPr lang="en-US" sz="2800" dirty="0"/>
              <a:t> </a:t>
            </a:r>
          </a:p>
          <a:p>
            <a:pPr lvl="3"/>
            <a:r>
              <a:rPr lang="en-US" sz="2400" dirty="0"/>
              <a:t>hard filter to minimum depth of 5, minimum genotype quality of 30</a:t>
            </a:r>
          </a:p>
          <a:p>
            <a:pPr lvl="3"/>
            <a:r>
              <a:rPr lang="en-US" sz="2400" dirty="0"/>
              <a:t>max depth cutoff of 100</a:t>
            </a:r>
          </a:p>
          <a:p>
            <a:pPr lvl="3"/>
            <a:r>
              <a:rPr lang="en-US" sz="2400" dirty="0"/>
              <a:t>missing data in each sample = .75 </a:t>
            </a:r>
            <a:endParaRPr lang="en-US" sz="2800" dirty="0"/>
          </a:p>
          <a:p>
            <a:pPr lvl="2"/>
            <a:r>
              <a:rPr lang="en-US" sz="2800" dirty="0"/>
              <a:t>variant count: 203993</a:t>
            </a:r>
          </a:p>
          <a:p>
            <a:pPr lvl="2"/>
            <a:r>
              <a:rPr lang="en-US" sz="2800" dirty="0"/>
              <a:t>variant count after filtering: 11822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39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9A18D-B2FB-8677-F804-C8D209AE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957916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C230-8F4B-29DA-9670-53EDDBCA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" y="1873568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377107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2E5DE-684D-A6B4-D8D0-D6573C5E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2" y="1690688"/>
            <a:ext cx="7772400" cy="4101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5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8EF477B7-4F86-B386-FB47-DBC0BB84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1913"/>
            <a:ext cx="7772400" cy="4103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45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9A179-7FC9-A1C4-E3AE-34A057DA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82" y="1546952"/>
            <a:ext cx="8246316" cy="43513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1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57470-45BE-E2B6-732A-F9B0CFD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6" y="1820032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2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A9BF-F4AC-C41B-2B3B-1914082E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– small dataset </a:t>
            </a:r>
            <a:br>
              <a:rPr lang="en-US" dirty="0"/>
            </a:br>
            <a:r>
              <a:rPr lang="en-US" sz="2400" dirty="0"/>
              <a:t>m7 – M5 – n7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039EA-33C4-4A83-FA1B-63A6FD81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42" y="1825625"/>
            <a:ext cx="8246316" cy="4351338"/>
          </a:xfrm>
        </p:spPr>
      </p:pic>
    </p:spTree>
    <p:extLst>
      <p:ext uri="{BB962C8B-B14F-4D97-AF65-F5344CB8AC3E}">
        <p14:creationId xmlns:p14="http://schemas.microsoft.com/office/powerpoint/2010/main" val="1710472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5577E0E-964B-2A97-AF7F-B0AD9275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16" y="549524"/>
            <a:ext cx="7023768" cy="57589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0D984-D4CC-F791-C61C-A4FB6BF3C33F}"/>
              </a:ext>
            </a:extLst>
          </p:cNvPr>
          <p:cNvSpPr/>
          <p:nvPr/>
        </p:nvSpPr>
        <p:spPr>
          <a:xfrm flipH="1">
            <a:off x="8277347" y="3561807"/>
            <a:ext cx="65152" cy="66140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2D626-AC90-EABF-91AD-16288614999F}"/>
              </a:ext>
            </a:extLst>
          </p:cNvPr>
          <p:cNvSpPr/>
          <p:nvPr/>
        </p:nvSpPr>
        <p:spPr>
          <a:xfrm>
            <a:off x="9392357" y="2633481"/>
            <a:ext cx="65152" cy="9283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2550A-1865-F840-55A4-947E9FA60283}"/>
              </a:ext>
            </a:extLst>
          </p:cNvPr>
          <p:cNvSpPr/>
          <p:nvPr/>
        </p:nvSpPr>
        <p:spPr>
          <a:xfrm flipH="1">
            <a:off x="9135231" y="983698"/>
            <a:ext cx="69936" cy="9321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9B42C-CA93-CB7D-B988-956DEB69181C}"/>
              </a:ext>
            </a:extLst>
          </p:cNvPr>
          <p:cNvSpPr/>
          <p:nvPr/>
        </p:nvSpPr>
        <p:spPr>
          <a:xfrm>
            <a:off x="8277347" y="4432663"/>
            <a:ext cx="69448" cy="952484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D0B49-AA55-4AC6-5318-C9DA9170FCD7}"/>
              </a:ext>
            </a:extLst>
          </p:cNvPr>
          <p:cNvSpPr/>
          <p:nvPr/>
        </p:nvSpPr>
        <p:spPr>
          <a:xfrm>
            <a:off x="9631749" y="2418078"/>
            <a:ext cx="69448" cy="1513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0316B-FB00-CEF5-B245-3147AA6E7DE9}"/>
              </a:ext>
            </a:extLst>
          </p:cNvPr>
          <p:cNvSpPr/>
          <p:nvPr/>
        </p:nvSpPr>
        <p:spPr>
          <a:xfrm>
            <a:off x="6791207" y="549523"/>
            <a:ext cx="65705" cy="416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EE71-E25C-76BE-F8D2-E71AB5EAEB4C}"/>
              </a:ext>
            </a:extLst>
          </p:cNvPr>
          <p:cNvSpPr txBox="1"/>
          <p:nvPr/>
        </p:nvSpPr>
        <p:spPr>
          <a:xfrm>
            <a:off x="8431409" y="3707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0135-082D-A5BD-2973-7D52E9EDC559}"/>
              </a:ext>
            </a:extLst>
          </p:cNvPr>
          <p:cNvSpPr txBox="1"/>
          <p:nvPr/>
        </p:nvSpPr>
        <p:spPr>
          <a:xfrm>
            <a:off x="9229032" y="14713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8793A-581F-657A-0824-39B7D5B430A0}"/>
              </a:ext>
            </a:extLst>
          </p:cNvPr>
          <p:cNvSpPr txBox="1"/>
          <p:nvPr/>
        </p:nvSpPr>
        <p:spPr>
          <a:xfrm>
            <a:off x="9505517" y="291297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DA49D-F0B8-ADB5-4D54-60A5553B3423}"/>
              </a:ext>
            </a:extLst>
          </p:cNvPr>
          <p:cNvSpPr txBox="1"/>
          <p:nvPr/>
        </p:nvSpPr>
        <p:spPr>
          <a:xfrm>
            <a:off x="9654248" y="22975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4F41E-B0BD-F6B3-E040-4DF6AA52167E}"/>
              </a:ext>
            </a:extLst>
          </p:cNvPr>
          <p:cNvSpPr txBox="1"/>
          <p:nvPr/>
        </p:nvSpPr>
        <p:spPr>
          <a:xfrm>
            <a:off x="8428239" y="472423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07556-977C-C317-F19B-D456625DC5E7}"/>
              </a:ext>
            </a:extLst>
          </p:cNvPr>
          <p:cNvSpPr txBox="1"/>
          <p:nvPr/>
        </p:nvSpPr>
        <p:spPr>
          <a:xfrm>
            <a:off x="6880777" y="51831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1AFEFC-4ADD-F72C-80D4-417CA44EE0FE}"/>
              </a:ext>
            </a:extLst>
          </p:cNvPr>
          <p:cNvSpPr/>
          <p:nvPr/>
        </p:nvSpPr>
        <p:spPr>
          <a:xfrm>
            <a:off x="5419607" y="5416359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95231-1546-5A08-C90D-DD94BBF958F3}"/>
              </a:ext>
            </a:extLst>
          </p:cNvPr>
          <p:cNvSpPr txBox="1"/>
          <p:nvPr/>
        </p:nvSpPr>
        <p:spPr>
          <a:xfrm>
            <a:off x="5509177" y="554744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29F5F-2B03-2F82-AE0B-E280000A3A40}"/>
              </a:ext>
            </a:extLst>
          </p:cNvPr>
          <p:cNvSpPr/>
          <p:nvPr/>
        </p:nvSpPr>
        <p:spPr>
          <a:xfrm>
            <a:off x="9135719" y="1943089"/>
            <a:ext cx="65152" cy="2252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2A1-DF68-D7AD-EB27-8B0382B1BE9E}"/>
              </a:ext>
            </a:extLst>
          </p:cNvPr>
          <p:cNvSpPr txBox="1"/>
          <p:nvPr/>
        </p:nvSpPr>
        <p:spPr>
          <a:xfrm>
            <a:off x="9274615" y="174485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34BA7A-938A-8958-0425-5CC6936E135E}"/>
              </a:ext>
            </a:extLst>
          </p:cNvPr>
          <p:cNvSpPr/>
          <p:nvPr/>
        </p:nvSpPr>
        <p:spPr>
          <a:xfrm flipH="1">
            <a:off x="9140015" y="2197122"/>
            <a:ext cx="65152" cy="19112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01063-D80E-C877-8B08-DF3C076FC98A}"/>
              </a:ext>
            </a:extLst>
          </p:cNvPr>
          <p:cNvSpPr txBox="1"/>
          <p:nvPr/>
        </p:nvSpPr>
        <p:spPr>
          <a:xfrm>
            <a:off x="9274615" y="20487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174D5-6E37-1181-8911-0A154A0D6EFE}"/>
              </a:ext>
            </a:extLst>
          </p:cNvPr>
          <p:cNvSpPr txBox="1"/>
          <p:nvPr/>
        </p:nvSpPr>
        <p:spPr>
          <a:xfrm>
            <a:off x="193133" y="245034"/>
            <a:ext cx="3742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Stacks – small dataset </a:t>
            </a:r>
            <a:br>
              <a:rPr lang="en-US" sz="2800" dirty="0"/>
            </a:br>
            <a:r>
              <a:rPr lang="en-US" sz="1400" dirty="0"/>
              <a:t>m7 – M5 – n7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36604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89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2271-9FB9-E9DE-B38B-488F8523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1CFD-9ED1-6989-2084-B5770B36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198 samples</a:t>
            </a:r>
          </a:p>
          <a:p>
            <a:pPr lvl="1"/>
            <a:r>
              <a:rPr lang="en-US" b="1" dirty="0" err="1"/>
              <a:t>Ipyrad</a:t>
            </a:r>
            <a:endParaRPr lang="en-US" b="1" dirty="0"/>
          </a:p>
          <a:p>
            <a:pPr lvl="2"/>
            <a:r>
              <a:rPr lang="en-US" dirty="0"/>
              <a:t>variant count for first run 963177</a:t>
            </a:r>
          </a:p>
          <a:p>
            <a:pPr lvl="2"/>
            <a:r>
              <a:rPr lang="en-US" dirty="0"/>
              <a:t>Still processing</a:t>
            </a:r>
          </a:p>
          <a:p>
            <a:pPr lvl="1"/>
            <a:r>
              <a:rPr lang="en-US" b="1" dirty="0"/>
              <a:t>Stacks reference based </a:t>
            </a:r>
          </a:p>
          <a:p>
            <a:pPr lvl="2"/>
            <a:r>
              <a:rPr lang="en-US" i="1" dirty="0">
                <a:solidFill>
                  <a:srgbClr val="000000"/>
                </a:solidFill>
                <a:effectLst/>
              </a:rPr>
              <a:t>Erigeron canadensis </a:t>
            </a:r>
            <a:r>
              <a:rPr lang="en-US" dirty="0">
                <a:solidFill>
                  <a:srgbClr val="000000"/>
                </a:solidFill>
                <a:effectLst/>
              </a:rPr>
              <a:t>genome</a:t>
            </a:r>
          </a:p>
          <a:p>
            <a:pPr lvl="2"/>
            <a:r>
              <a:rPr lang="en-US" dirty="0"/>
              <a:t> variant count: 31163</a:t>
            </a:r>
          </a:p>
          <a:p>
            <a:pPr lvl="2"/>
            <a:r>
              <a:rPr lang="en-US" dirty="0"/>
              <a:t>variant count after filtering: 6852</a:t>
            </a:r>
          </a:p>
          <a:p>
            <a:pPr lvl="2"/>
            <a:r>
              <a:rPr lang="en-US" dirty="0"/>
              <a:t>131 samples after filtering </a:t>
            </a:r>
          </a:p>
          <a:p>
            <a:pPr lvl="3"/>
            <a:r>
              <a:rPr lang="en-US" dirty="0"/>
              <a:t>hard filter to minimum depth of 5, and minimum genotype quality of 30</a:t>
            </a:r>
          </a:p>
          <a:p>
            <a:pPr lvl="3"/>
            <a:r>
              <a:rPr lang="en-US" dirty="0"/>
              <a:t>max depth cutoff of 100</a:t>
            </a:r>
          </a:p>
          <a:p>
            <a:pPr lvl="3"/>
            <a:r>
              <a:rPr lang="en-US" dirty="0"/>
              <a:t>missing data in each sample = .70 (30%)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6D8450-FC41-CADB-6CBA-3E3911DB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3673"/>
            <a:ext cx="5677308" cy="2995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D777C-BB18-685E-9796-71CE40D4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2" y="2183673"/>
            <a:ext cx="5677307" cy="299574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7554301A-6D01-6AE3-D352-9B6D677B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5494B-4639-604F-FE0F-1FABBBEC0150}"/>
              </a:ext>
            </a:extLst>
          </p:cNvPr>
          <p:cNvSpPr txBox="1"/>
          <p:nvPr/>
        </p:nvSpPr>
        <p:spPr>
          <a:xfrm>
            <a:off x="6470469" y="5268686"/>
            <a:ext cx="5599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depth: </a:t>
            </a:r>
          </a:p>
          <a:p>
            <a:r>
              <a:rPr lang="en-US" dirty="0"/>
              <a:t>Mean depth per site averaged across all individuals.</a:t>
            </a:r>
          </a:p>
          <a:p>
            <a:r>
              <a:rPr lang="en-US" dirty="0"/>
              <a:t>The number of reads that have mapped to this position (coverage). The more reads that cover a site, the higher confidence our base call 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FD463-31C1-4263-DAFA-C476369DA85F}"/>
              </a:ext>
            </a:extLst>
          </p:cNvPr>
          <p:cNvSpPr txBox="1"/>
          <p:nvPr/>
        </p:nvSpPr>
        <p:spPr>
          <a:xfrm>
            <a:off x="418692" y="5179420"/>
            <a:ext cx="5677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5474482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7CAC0-C031-FC1A-9AF2-BDE46352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690688"/>
            <a:ext cx="7772400" cy="4071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01FDDB-7040-DA73-A2B8-608FE101A3C2}"/>
              </a:ext>
            </a:extLst>
          </p:cNvPr>
          <p:cNvSpPr txBox="1"/>
          <p:nvPr/>
        </p:nvSpPr>
        <p:spPr>
          <a:xfrm>
            <a:off x="8009466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</p:spTree>
    <p:extLst>
      <p:ext uri="{BB962C8B-B14F-4D97-AF65-F5344CB8AC3E}">
        <p14:creationId xmlns:p14="http://schemas.microsoft.com/office/powerpoint/2010/main" val="164385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8107B-87B0-A02D-688A-82F063B6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3" y="2216996"/>
            <a:ext cx="5743127" cy="303047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EE9685D-2611-A39A-A170-AA37A1CE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2216996"/>
            <a:ext cx="5743126" cy="303047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EE9131-2D8D-77B3-8A14-C2F51B76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6FBB8-C468-EEA8-63C9-7AB554C26817}"/>
              </a:ext>
            </a:extLst>
          </p:cNvPr>
          <p:cNvSpPr txBox="1"/>
          <p:nvPr/>
        </p:nvSpPr>
        <p:spPr>
          <a:xfrm>
            <a:off x="6400976" y="5312118"/>
            <a:ext cx="26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depth per individual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3D7F7-BCB8-AE9A-AF85-1C555E69DA1D}"/>
              </a:ext>
            </a:extLst>
          </p:cNvPr>
          <p:cNvSpPr txBox="1"/>
          <p:nvPr/>
        </p:nvSpPr>
        <p:spPr>
          <a:xfrm>
            <a:off x="352873" y="5312118"/>
            <a:ext cx="5486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Proportion of missing data per individual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</p:spTree>
    <p:extLst>
      <p:ext uri="{BB962C8B-B14F-4D97-AF65-F5344CB8AC3E}">
        <p14:creationId xmlns:p14="http://schemas.microsoft.com/office/powerpoint/2010/main" val="2616526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19EF-CD56-27E6-2953-E5024BCE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b="1" dirty="0"/>
          </a:p>
        </p:txBody>
      </p:sp>
      <p:pic>
        <p:nvPicPr>
          <p:cNvPr id="4" name="Picture 3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4DF787AF-C262-DEBF-014F-6EAAD327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29" y="2124892"/>
            <a:ext cx="7130341" cy="376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AAEC2-F8D7-198D-C1BA-CAA213088FE2}"/>
              </a:ext>
            </a:extLst>
          </p:cNvPr>
          <p:cNvSpPr txBox="1"/>
          <p:nvPr/>
        </p:nvSpPr>
        <p:spPr>
          <a:xfrm>
            <a:off x="2420983" y="6308209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allele frequency</a:t>
            </a:r>
          </a:p>
        </p:txBody>
      </p:sp>
    </p:spTree>
    <p:extLst>
      <p:ext uri="{BB962C8B-B14F-4D97-AF65-F5344CB8AC3E}">
        <p14:creationId xmlns:p14="http://schemas.microsoft.com/office/powerpoint/2010/main" val="2565061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41AE4-CCC3-ACEA-D62F-F0F8799E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C6AEF-4E06-4D0F-DFDE-CADE3AB45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8192BCF-59B0-2950-32B9-D6905A557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68" y="1404216"/>
            <a:ext cx="7587873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58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46B6-C52C-4197-84FA-9C878C34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line, plot, diagram, parallel&#10;&#10;Description automatically generated">
            <a:extLst>
              <a:ext uri="{FF2B5EF4-FFF2-40B4-BE49-F238E27FC236}">
                <a16:creationId xmlns:a16="http://schemas.microsoft.com/office/drawing/2014/main" id="{D821BCE3-66DF-3059-FF53-6D7AACA0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7533"/>
            <a:ext cx="10515600" cy="550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50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DCFF-A49B-54E5-7ABA-FAFEEADF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using reference-based assembly – PC1&amp;2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BFABE-288A-851B-75A0-98A7EB98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126" y="1327226"/>
            <a:ext cx="9719747" cy="5165649"/>
          </a:xfrm>
        </p:spPr>
      </p:pic>
    </p:spTree>
    <p:extLst>
      <p:ext uri="{BB962C8B-B14F-4D97-AF65-F5344CB8AC3E}">
        <p14:creationId xmlns:p14="http://schemas.microsoft.com/office/powerpoint/2010/main" val="295277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89D9-D965-1946-99AA-AE8FDD06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365125"/>
            <a:ext cx="4521200" cy="1325563"/>
          </a:xfrm>
        </p:spPr>
        <p:txBody>
          <a:bodyPr>
            <a:noAutofit/>
          </a:bodyPr>
          <a:lstStyle/>
          <a:p>
            <a:r>
              <a:rPr lang="en-US" sz="3200" dirty="0"/>
              <a:t>PCA using reference based assembly – PC2&amp;3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B4A08-FF90-A33D-E40C-E649FFB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0933" cy="3518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C407E-A71C-57A6-B2E0-D2612321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067" y="3339244"/>
            <a:ext cx="6620933" cy="35187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E6C41-0744-4AA0-78A2-8AB026F959B7}"/>
              </a:ext>
            </a:extLst>
          </p:cNvPr>
          <p:cNvSpPr txBox="1">
            <a:spLocks/>
          </p:cNvSpPr>
          <p:nvPr/>
        </p:nvSpPr>
        <p:spPr>
          <a:xfrm>
            <a:off x="4114799" y="3689755"/>
            <a:ext cx="1383145" cy="6993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PC3&amp;1</a:t>
            </a:r>
          </a:p>
        </p:txBody>
      </p:sp>
    </p:spTree>
    <p:extLst>
      <p:ext uri="{BB962C8B-B14F-4D97-AF65-F5344CB8AC3E}">
        <p14:creationId xmlns:p14="http://schemas.microsoft.com/office/powerpoint/2010/main" val="26866265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ADED-8250-6899-CB17-08125E76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00C53-5B50-907C-C124-7F17C2149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4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B981E97-BA8A-6188-9CEB-F7008DED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0"/>
            <a:ext cx="6866819" cy="8011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B4BEE2-5012-C16A-4226-A49678247339}"/>
              </a:ext>
            </a:extLst>
          </p:cNvPr>
          <p:cNvSpPr/>
          <p:nvPr/>
        </p:nvSpPr>
        <p:spPr>
          <a:xfrm>
            <a:off x="5991938" y="74824"/>
            <a:ext cx="45719" cy="495873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82E62-94D8-68B0-22CC-321753BFC23A}"/>
              </a:ext>
            </a:extLst>
          </p:cNvPr>
          <p:cNvSpPr txBox="1"/>
          <p:nvPr/>
        </p:nvSpPr>
        <p:spPr>
          <a:xfrm>
            <a:off x="6377875" y="2369523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53FE1-D817-95A4-E9DA-FF0B75F44C81}"/>
              </a:ext>
            </a:extLst>
          </p:cNvPr>
          <p:cNvSpPr/>
          <p:nvPr/>
        </p:nvSpPr>
        <p:spPr>
          <a:xfrm>
            <a:off x="10023675" y="5033554"/>
            <a:ext cx="45719" cy="18244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BAA70-45A0-6964-C48E-9EEFD74A2080}"/>
              </a:ext>
            </a:extLst>
          </p:cNvPr>
          <p:cNvSpPr txBox="1"/>
          <p:nvPr/>
        </p:nvSpPr>
        <p:spPr>
          <a:xfrm>
            <a:off x="10069394" y="5761111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</p:spTree>
    <p:extLst>
      <p:ext uri="{BB962C8B-B14F-4D97-AF65-F5344CB8AC3E}">
        <p14:creationId xmlns:p14="http://schemas.microsoft.com/office/powerpoint/2010/main" val="754583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2601138-A5F1-54B8-D744-9EB8802E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3" y="0"/>
            <a:ext cx="614149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6FAA94-18A2-1FCE-01DD-C39B2B38DA28}"/>
              </a:ext>
            </a:extLst>
          </p:cNvPr>
          <p:cNvSpPr/>
          <p:nvPr/>
        </p:nvSpPr>
        <p:spPr>
          <a:xfrm flipH="1">
            <a:off x="9346590" y="170618"/>
            <a:ext cx="49958" cy="6352102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B8469-F743-CF34-4ED1-B3A34FD604AB}"/>
              </a:ext>
            </a:extLst>
          </p:cNvPr>
          <p:cNvSpPr txBox="1"/>
          <p:nvPr/>
        </p:nvSpPr>
        <p:spPr>
          <a:xfrm>
            <a:off x="9734924" y="3059668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</p:spTree>
    <p:extLst>
      <p:ext uri="{BB962C8B-B14F-4D97-AF65-F5344CB8AC3E}">
        <p14:creationId xmlns:p14="http://schemas.microsoft.com/office/powerpoint/2010/main" val="3029030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7A6C00-401B-4B1C-CA69-00625F1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0"/>
            <a:ext cx="64293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5C78A-3B5A-DA3E-05A1-045A596C3620}"/>
              </a:ext>
            </a:extLst>
          </p:cNvPr>
          <p:cNvSpPr/>
          <p:nvPr/>
        </p:nvSpPr>
        <p:spPr>
          <a:xfrm>
            <a:off x="6389915" y="84908"/>
            <a:ext cx="45719" cy="58978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4FC4C-6FC0-4E85-30AB-FAB70A664E8A}"/>
              </a:ext>
            </a:extLst>
          </p:cNvPr>
          <p:cNvSpPr/>
          <p:nvPr/>
        </p:nvSpPr>
        <p:spPr>
          <a:xfrm>
            <a:off x="9391041" y="5982789"/>
            <a:ext cx="49050" cy="6618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F6D6B-DFAF-6124-A3EB-8657AF3B5685}"/>
              </a:ext>
            </a:extLst>
          </p:cNvPr>
          <p:cNvSpPr txBox="1"/>
          <p:nvPr/>
        </p:nvSpPr>
        <p:spPr>
          <a:xfrm>
            <a:off x="6617048" y="238248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1054C-A38B-43B9-FC3F-B85F6BFD6833}"/>
              </a:ext>
            </a:extLst>
          </p:cNvPr>
          <p:cNvSpPr txBox="1"/>
          <p:nvPr/>
        </p:nvSpPr>
        <p:spPr>
          <a:xfrm>
            <a:off x="9520445" y="612904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</p:spTree>
    <p:extLst>
      <p:ext uri="{BB962C8B-B14F-4D97-AF65-F5344CB8AC3E}">
        <p14:creationId xmlns:p14="http://schemas.microsoft.com/office/powerpoint/2010/main" val="19633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88A0-0076-0026-CCA6-3D6C15E4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3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2A42-E358-33C3-A6C5-77281223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1E479-4A77-7299-525B-3C53B557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6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9F54-4F92-8128-6267-B53B9160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ABE59-73CB-B12F-022F-E016ABEE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1962-0A56-1B68-4A4D-CB81F4B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and depth per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CB3E3-108D-F701-6E30-DE1E917D9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24" y="1690688"/>
            <a:ext cx="8306151" cy="4351338"/>
          </a:xfrm>
        </p:spPr>
      </p:pic>
    </p:spTree>
    <p:extLst>
      <p:ext uri="{BB962C8B-B14F-4D97-AF65-F5344CB8AC3E}">
        <p14:creationId xmlns:p14="http://schemas.microsoft.com/office/powerpoint/2010/main" val="421533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9F38-27C4-CF71-E4E3-876D38CD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per </a:t>
            </a:r>
            <a:r>
              <a:rPr lang="en-US" dirty="0" err="1"/>
              <a:t>indivicual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A0F1-AF0A-9D67-72BF-FDE9674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5" y="1586689"/>
            <a:ext cx="9593569" cy="50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6086</TotalTime>
  <Words>922</Words>
  <Application>Microsoft Macintosh PowerPoint</Application>
  <PresentationFormat>Widescreen</PresentationFormat>
  <Paragraphs>181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Lucida Grande</vt:lpstr>
      <vt:lpstr>Office Theme</vt:lpstr>
      <vt:lpstr>Aciurina</vt:lpstr>
      <vt:lpstr>Stacks - denovo</vt:lpstr>
      <vt:lpstr>VCF tools</vt:lpstr>
      <vt:lpstr>VCF tools</vt:lpstr>
      <vt:lpstr>VCF tools</vt:lpstr>
      <vt:lpstr>VCF tools</vt:lpstr>
      <vt:lpstr>VCF tools</vt:lpstr>
      <vt:lpstr>Missingness and depth per population</vt:lpstr>
      <vt:lpstr>Missingness per indivicual</vt:lpstr>
      <vt:lpstr>all</vt:lpstr>
      <vt:lpstr>DAPC</vt:lpstr>
      <vt:lpstr>P7</vt:lpstr>
      <vt:lpstr>P9</vt:lpstr>
      <vt:lpstr>Smooth</vt:lpstr>
      <vt:lpstr>MFC</vt:lpstr>
      <vt:lpstr>PowerPoint Presentation</vt:lpstr>
      <vt:lpstr>Rabbitbrush</vt:lpstr>
      <vt:lpstr>Initial denovo</vt:lpstr>
      <vt:lpstr>VCF tools  Stacks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 using 3 different methods</vt:lpstr>
      <vt:lpstr>Stacks using 6 different parameters – reduced sample set</vt:lpstr>
      <vt:lpstr>VCF tools  Stacks using 6 different parameters</vt:lpstr>
      <vt:lpstr>PowerPoint Presentation</vt:lpstr>
      <vt:lpstr>PowerPoint Presentation</vt:lpstr>
      <vt:lpstr>PowerPoint Presentation</vt:lpstr>
      <vt:lpstr>PowerPoint Presentation</vt:lpstr>
      <vt:lpstr>Stacks – small dataset  m7 – M5 – n7</vt:lpstr>
      <vt:lpstr>PowerPoint Presentation</vt:lpstr>
      <vt:lpstr>Reference based and Ipyrad</vt:lpstr>
      <vt:lpstr>Reference based and Ipyrad</vt:lpstr>
      <vt:lpstr>Reference based &amp; ipyrad vcf tools</vt:lpstr>
      <vt:lpstr>Reference based &amp; ipyrad vcf tools</vt:lpstr>
      <vt:lpstr>Reference based &amp; ipyrad vcf tools</vt:lpstr>
      <vt:lpstr>Reference based</vt:lpstr>
      <vt:lpstr>PowerPoint Presentation</vt:lpstr>
      <vt:lpstr>PCA using reference-based assembly – PC1&amp;2</vt:lpstr>
      <vt:lpstr>PCA using reference based assembly – PC2&amp;3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Aciurina</dc:title>
  <dc:creator>Manuela Londono Gaviria</dc:creator>
  <cp:lastModifiedBy>Manuela Londono Gaviria</cp:lastModifiedBy>
  <cp:revision>6</cp:revision>
  <dcterms:created xsi:type="dcterms:W3CDTF">2023-05-22T16:59:46Z</dcterms:created>
  <dcterms:modified xsi:type="dcterms:W3CDTF">2023-05-30T16:24:22Z</dcterms:modified>
</cp:coreProperties>
</file>